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9" r:id="rId2"/>
    <p:sldId id="357" r:id="rId3"/>
    <p:sldId id="331" r:id="rId4"/>
    <p:sldId id="335" r:id="rId5"/>
    <p:sldId id="341" r:id="rId6"/>
    <p:sldId id="342" r:id="rId7"/>
    <p:sldId id="333" r:id="rId8"/>
    <p:sldId id="334" r:id="rId9"/>
    <p:sldId id="336" r:id="rId10"/>
    <p:sldId id="340" r:id="rId11"/>
    <p:sldId id="337" r:id="rId12"/>
    <p:sldId id="338" r:id="rId13"/>
    <p:sldId id="339" r:id="rId14"/>
    <p:sldId id="343" r:id="rId15"/>
    <p:sldId id="344" r:id="rId16"/>
    <p:sldId id="26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龚伯平" initials="龚伯平"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FF"/>
    <a:srgbClr val="007AB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712"/>
  </p:normalViewPr>
  <p:slideViewPr>
    <p:cSldViewPr snapToGrid="0" snapToObjects="1">
      <p:cViewPr varScale="1">
        <p:scale>
          <a:sx n="47" d="100"/>
          <a:sy n="47" d="100"/>
        </p:scale>
        <p:origin x="72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a:defRPr>
    </a:lvl1pPr>
    <a:lvl2pPr indent="228600" defTabSz="457200" latinLnBrk="0">
      <a:lnSpc>
        <a:spcPct val="118000"/>
      </a:lnSpc>
      <a:defRPr sz="2200">
        <a:latin typeface="+mn-lt"/>
        <a:ea typeface="+mn-ea"/>
        <a:cs typeface="+mn-cs"/>
        <a:sym typeface="Helvetica Neue"/>
      </a:defRPr>
    </a:lvl2pPr>
    <a:lvl3pPr indent="457200" defTabSz="457200" latinLnBrk="0">
      <a:lnSpc>
        <a:spcPct val="118000"/>
      </a:lnSpc>
      <a:defRPr sz="2200">
        <a:latin typeface="+mn-lt"/>
        <a:ea typeface="+mn-ea"/>
        <a:cs typeface="+mn-cs"/>
        <a:sym typeface="Helvetica Neue"/>
      </a:defRPr>
    </a:lvl3pPr>
    <a:lvl4pPr indent="685800" defTabSz="457200" latinLnBrk="0">
      <a:lnSpc>
        <a:spcPct val="118000"/>
      </a:lnSpc>
      <a:defRPr sz="2200">
        <a:latin typeface="+mn-lt"/>
        <a:ea typeface="+mn-ea"/>
        <a:cs typeface="+mn-cs"/>
        <a:sym typeface="Helvetica Neue"/>
      </a:defRPr>
    </a:lvl4pPr>
    <a:lvl5pPr indent="914400" defTabSz="457200" latinLnBrk="0">
      <a:lnSpc>
        <a:spcPct val="118000"/>
      </a:lnSpc>
      <a:defRPr sz="2200">
        <a:latin typeface="+mn-lt"/>
        <a:ea typeface="+mn-ea"/>
        <a:cs typeface="+mn-cs"/>
        <a:sym typeface="Helvetica Neue"/>
      </a:defRPr>
    </a:lvl5pPr>
    <a:lvl6pPr indent="1143000" defTabSz="457200" latinLnBrk="0">
      <a:lnSpc>
        <a:spcPct val="118000"/>
      </a:lnSpc>
      <a:defRPr sz="2200">
        <a:latin typeface="+mn-lt"/>
        <a:ea typeface="+mn-ea"/>
        <a:cs typeface="+mn-cs"/>
        <a:sym typeface="Helvetica Neue"/>
      </a:defRPr>
    </a:lvl6pPr>
    <a:lvl7pPr indent="1371600" defTabSz="457200" latinLnBrk="0">
      <a:lnSpc>
        <a:spcPct val="118000"/>
      </a:lnSpc>
      <a:defRPr sz="2200">
        <a:latin typeface="+mn-lt"/>
        <a:ea typeface="+mn-ea"/>
        <a:cs typeface="+mn-cs"/>
        <a:sym typeface="Helvetica Neue"/>
      </a:defRPr>
    </a:lvl7pPr>
    <a:lvl8pPr indent="1600200" defTabSz="457200" latinLnBrk="0">
      <a:lnSpc>
        <a:spcPct val="118000"/>
      </a:lnSpc>
      <a:defRPr sz="2200">
        <a:latin typeface="+mn-lt"/>
        <a:ea typeface="+mn-ea"/>
        <a:cs typeface="+mn-cs"/>
        <a:sym typeface="Helvetica Neue"/>
      </a:defRPr>
    </a:lvl8pPr>
    <a:lvl9pPr indent="1828800" defTabSz="457200" latinLnBrk="0">
      <a:lnSpc>
        <a:spcPct val="118000"/>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extLst>
      <p:ext uri="{BB962C8B-B14F-4D97-AF65-F5344CB8AC3E}">
        <p14:creationId xmlns:p14="http://schemas.microsoft.com/office/powerpoint/2010/main" val="422554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18000"/>
              </a:lnSpc>
              <a:spcBef>
                <a:spcPts val="0"/>
              </a:spcBef>
              <a:spcAft>
                <a:spcPts val="0"/>
              </a:spcAft>
              <a:buClrTx/>
              <a:buSzTx/>
              <a:buFontTx/>
              <a:buNone/>
              <a:defRPr/>
            </a:pPr>
            <a:endParaRPr kumimoji="0" lang="en-US" altLang="zh-CN" sz="2000" i="0" u="none" cap="none" spc="0" normalizeH="0" baseline="0" dirty="0">
              <a:ln>
                <a:noFill/>
              </a:ln>
              <a:solidFill>
                <a:schemeClr val="tx1">
                  <a:lumMod val="75000"/>
                  <a:lumOff val="25000"/>
                </a:schemeClr>
              </a:solidFill>
              <a:effectLst/>
              <a:uFillTx/>
              <a:latin typeface="微软雅黑" panose="020B0503020204020204" pitchFamily="34" charset="-122"/>
              <a:ea typeface="微软雅黑" panose="020B0503020204020204" pitchFamily="34" charset="-122"/>
              <a:sym typeface="Helvetica Neue Medium"/>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5" name="ppt-222-02.jpg" descr="ppt-222-02.jpg"/>
          <p:cNvPicPr>
            <a:picLocks noChangeAspect="1"/>
          </p:cNvPicPr>
          <p:nvPr userDrawn="1"/>
        </p:nvPicPr>
        <p:blipFill>
          <a:blip r:embed="rId2"/>
          <a:stretch>
            <a:fillRect/>
          </a:stretch>
        </p:blipFill>
        <p:spPr>
          <a:xfrm>
            <a:off x="0" y="342"/>
            <a:ext cx="24384000" cy="13715316"/>
          </a:xfrm>
          <a:prstGeom prst="rect">
            <a:avLst/>
          </a:prstGeom>
          <a:ln w="12700">
            <a:miter lim="400000"/>
            <a:headEnd/>
            <a:tailEnd/>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hasCustomPrompt="1"/>
          </p:nvPr>
        </p:nvSpPr>
        <p:spPr>
          <a:xfrm>
            <a:off x="2387600" y="8953500"/>
            <a:ext cx="19621500" cy="585521"/>
          </a:xfrm>
          <a:prstGeom prst="rect">
            <a:avLst/>
          </a:prstGeom>
        </p:spPr>
        <p:txBody>
          <a:bodyPr anchor="t"/>
          <a:lstStyle>
            <a:lvl1pPr marL="0" indent="0" algn="ctr">
              <a:spcBef>
                <a:spcPts val="0"/>
              </a:spcBef>
              <a:buSzTx/>
              <a:buNone/>
              <a:defRPr sz="3200" i="1"/>
            </a:lvl1pPr>
            <a:lvl2pPr marL="1025525" indent="-390525" algn="ctr">
              <a:spcBef>
                <a:spcPts val="0"/>
              </a:spcBef>
              <a:defRPr sz="3200" i="1"/>
            </a:lvl2pPr>
            <a:lvl3pPr marL="1660525" indent="-390525" algn="ctr">
              <a:spcBef>
                <a:spcPts val="0"/>
              </a:spcBef>
              <a:defRPr sz="3200" i="1"/>
            </a:lvl3pPr>
            <a:lvl4pPr marL="2295525" indent="-390525" algn="ctr">
              <a:spcBef>
                <a:spcPts val="0"/>
              </a:spcBef>
              <a:defRPr sz="3200" i="1"/>
            </a:lvl4pPr>
            <a:lvl5pPr marL="2930525" indent="-390525" algn="ctr">
              <a:spcBef>
                <a:spcPts val="0"/>
              </a:spcBef>
              <a:defRPr sz="3200" i="1"/>
            </a:lvl5pPr>
          </a:lstStyle>
          <a:p>
            <a:r>
              <a:t>正文级别 1</a:t>
            </a:r>
          </a:p>
          <a:p>
            <a:pPr lvl="1"/>
            <a:r>
              <a:t>正文级别 2</a:t>
            </a:r>
          </a:p>
          <a:p>
            <a:pPr lvl="2"/>
            <a:r>
              <a:t>正文级别 3</a:t>
            </a:r>
          </a:p>
          <a:p>
            <a:pPr lvl="3"/>
            <a:r>
              <a:t>正文级别 4</a:t>
            </a:r>
          </a:p>
          <a:p>
            <a:pPr lvl="4"/>
            <a:r>
              <a:t>正文级别 5</a:t>
            </a:r>
          </a:p>
        </p:txBody>
      </p:sp>
      <p:sp>
        <p:nvSpPr>
          <p:cNvPr id="94" name="“在此键入引文。”"/>
          <p:cNvSpPr txBox="1">
            <a:spLocks noGrp="1"/>
          </p:cNvSpPr>
          <p:nvPr>
            <p:ph type="body" sz="quarter" idx="13"/>
          </p:nvPr>
        </p:nvSpPr>
        <p:spPr>
          <a:xfrm>
            <a:off x="2387600" y="6013450"/>
            <a:ext cx="19621500" cy="952501"/>
          </a:xfrm>
          <a:prstGeom prst="rect">
            <a:avLst/>
          </a:prstGeom>
        </p:spPr>
        <p:txBody>
          <a:bodyPr/>
          <a:lstStyle/>
          <a:p>
            <a:pPr marL="0" indent="0" algn="ctr">
              <a:spcBef>
                <a:spcPts val="0"/>
              </a:spcBef>
              <a:buSzTx/>
              <a:buNone/>
              <a:defRPr>
                <a:latin typeface="Helvetica Neue Medium"/>
                <a:ea typeface="Helvetica Neue Medium"/>
                <a:cs typeface="Helvetica Neue Medium"/>
                <a:sym typeface="Helvetica Neue Medium"/>
              </a:defRPr>
            </a:pPr>
            <a:endParaRP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照片">
    <p:spTree>
      <p:nvGrpSpPr>
        <p:cNvPr id="1" name=""/>
        <p:cNvGrpSpPr/>
        <p:nvPr/>
      </p:nvGrpSpPr>
      <p:grpSpPr>
        <a:xfrm>
          <a:off x="0" y="0"/>
          <a:ext cx="0" cy="0"/>
          <a:chOff x="0" y="0"/>
          <a:chExt cx="0" cy="0"/>
        </a:xfrm>
      </p:grpSpPr>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6" name="ppt-222-01.jpg" descr="ppt-222-01.jpg"/>
          <p:cNvPicPr>
            <a:picLocks noChangeAspect="1"/>
          </p:cNvPicPr>
          <p:nvPr userDrawn="1"/>
        </p:nvPicPr>
        <p:blipFill>
          <a:blip r:embed="rId2"/>
          <a:stretch>
            <a:fillRect/>
          </a:stretch>
        </p:blipFill>
        <p:spPr>
          <a:xfrm>
            <a:off x="0" y="342"/>
            <a:ext cx="24384000" cy="13715316"/>
          </a:xfrm>
          <a:prstGeom prst="rect">
            <a:avLst/>
          </a:prstGeom>
          <a:ln w="12700">
            <a:miter lim="400000"/>
            <a:headEnd/>
            <a:tailEnd/>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7" y="673100"/>
            <a:ext cx="18135603" cy="8737600"/>
          </a:xfrm>
          <a:prstGeom prst="rect">
            <a:avLst/>
          </a:prstGeom>
        </p:spPr>
        <p:txBody>
          <a:bodyPr lIns="91439" tIns="45719" rIns="91439" bIns="45719" anchor="t">
            <a:noAutofit/>
          </a:bodyPr>
          <a:lstStyle/>
          <a:p>
            <a:endParaRPr/>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8" name="ppt-222-03.jpg" descr="ppt-222-03.jpg"/>
          <p:cNvPicPr>
            <a:picLocks noChangeAspect="1"/>
          </p:cNvPicPr>
          <p:nvPr userDrawn="1"/>
        </p:nvPicPr>
        <p:blipFill>
          <a:blip r:embed="rId2"/>
          <a:stretch>
            <a:fillRect/>
          </a:stretch>
        </p:blipFill>
        <p:spPr>
          <a:xfrm>
            <a:off x="2640" y="0"/>
            <a:ext cx="24378720" cy="13716000"/>
          </a:xfrm>
          <a:prstGeom prst="rect">
            <a:avLst/>
          </a:prstGeom>
          <a:ln w="12700">
            <a:miter lim="400000"/>
            <a:headEnd/>
            <a:tailEnd/>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79" y="952500"/>
            <a:ext cx="9525002" cy="11468100"/>
          </a:xfrm>
          <a:prstGeom prst="rect">
            <a:avLst/>
          </a:prstGeom>
        </p:spPr>
        <p:txBody>
          <a:bodyPr lIns="91439" tIns="45719" rIns="91439" bIns="45719" anchor="t">
            <a:noAutofit/>
          </a:bodyPr>
          <a:lstStyle/>
          <a:p>
            <a:endParaRPr/>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9"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5pPr>
      <a:lvl6pPr marL="3761105" marR="0" indent="-586105"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6pPr>
      <a:lvl7pPr marL="4396105" marR="0" indent="-586105"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7pPr>
      <a:lvl8pPr marL="5031105" marR="0" indent="-586105"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8pPr>
      <a:lvl9pPr marL="5666105" marR="0" indent="-586105"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主题文字写这里"/>
          <p:cNvSpPr txBox="1"/>
          <p:nvPr/>
        </p:nvSpPr>
        <p:spPr>
          <a:xfrm>
            <a:off x="6565851" y="3362717"/>
            <a:ext cx="11252300" cy="3506462"/>
          </a:xfrm>
          <a:prstGeom prst="rect">
            <a:avLst/>
          </a:prstGeom>
          <a:ln w="12700">
            <a:miter lim="400000"/>
          </a:ln>
        </p:spPr>
        <p:txBody>
          <a:bodyPr wrap="none" lIns="51207" tIns="51207" rIns="51207" bIns="51207">
            <a:spAutoFit/>
          </a:bodyPr>
          <a:lstStyle>
            <a:lvl1pPr algn="l" defTabSz="546735">
              <a:defRPr sz="8000">
                <a:solidFill>
                  <a:srgbClr val="5E5E5E"/>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lnSpc>
                <a:spcPct val="200000"/>
              </a:lnSpc>
            </a:pPr>
            <a:r>
              <a:rPr lang="en-US" altLang="zh-CN" dirty="0"/>
              <a:t>IT</a:t>
            </a:r>
            <a:r>
              <a:rPr lang="zh-CN" altLang="en-US" dirty="0"/>
              <a:t>项目管理系统整体安排</a:t>
            </a:r>
            <a:endParaRPr lang="en-US" altLang="zh-CN" dirty="0"/>
          </a:p>
          <a:p>
            <a:pPr algn="ctr">
              <a:lnSpc>
                <a:spcPct val="200000"/>
              </a:lnSpc>
            </a:pPr>
            <a:r>
              <a:rPr lang="en-US" altLang="zh-CN" sz="3600" dirty="0"/>
              <a:t>2019</a:t>
            </a:r>
            <a:r>
              <a:rPr lang="zh-CN" altLang="en-US" sz="3600" dirty="0"/>
              <a:t>年</a:t>
            </a:r>
            <a:r>
              <a:rPr lang="en-US" altLang="zh-CN" sz="3600" dirty="0"/>
              <a:t>XX</a:t>
            </a:r>
            <a:r>
              <a:rPr lang="zh-CN" altLang="en-US" sz="3600" dirty="0"/>
              <a:t>月</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763" y="609100"/>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项目后评估页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730059"/>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需要了解某一项目的后评估信息时，可进入本页，查看到对项目的后评估信息及综合评价</a:t>
            </a:r>
          </a:p>
        </p:txBody>
      </p:sp>
      <p:pic>
        <p:nvPicPr>
          <p:cNvPr id="10" name="图片 9"/>
          <p:cNvPicPr>
            <a:picLocks noChangeAspect="1"/>
          </p:cNvPicPr>
          <p:nvPr/>
        </p:nvPicPr>
        <p:blipFill>
          <a:blip r:embed="rId2"/>
          <a:stretch>
            <a:fillRect/>
          </a:stretch>
        </p:blipFill>
        <p:spPr>
          <a:xfrm>
            <a:off x="2260150" y="2289466"/>
            <a:ext cx="20229450" cy="11421684"/>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stretch>
            <a:fillRect/>
          </a:stretch>
        </p:blipFill>
        <p:spPr>
          <a:xfrm>
            <a:off x="1806233" y="2036399"/>
            <a:ext cx="21061585" cy="11616736"/>
          </a:xfrm>
          <a:prstGeom prst="rect">
            <a:avLst/>
          </a:prstGeom>
        </p:spPr>
      </p:pic>
      <p:sp>
        <p:nvSpPr>
          <p:cNvPr id="2" name="文本框 1"/>
          <p:cNvSpPr txBox="1"/>
          <p:nvPr/>
        </p:nvSpPr>
        <p:spPr>
          <a:xfrm>
            <a:off x="916023" y="451068"/>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三、系统原型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预算管理首页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42142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dirty="0"/>
              <a:t>展示集团本部信息化下的整体预算基本情况及我关注的预算事项列表</a:t>
            </a:r>
          </a:p>
        </p:txBody>
      </p:sp>
      <p:cxnSp>
        <p:nvCxnSpPr>
          <p:cNvPr id="17" name="直接连接符 16"/>
          <p:cNvCxnSpPr/>
          <p:nvPr/>
        </p:nvCxnSpPr>
        <p:spPr>
          <a:xfrm>
            <a:off x="5037508" y="6999316"/>
            <a:ext cx="9942022"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8" name="直接连接符 17"/>
          <p:cNvCxnSpPr/>
          <p:nvPr/>
        </p:nvCxnSpPr>
        <p:spPr>
          <a:xfrm>
            <a:off x="5037508" y="7933113"/>
            <a:ext cx="9942022"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9" name="直接连接符 18"/>
          <p:cNvCxnSpPr/>
          <p:nvPr/>
        </p:nvCxnSpPr>
        <p:spPr>
          <a:xfrm>
            <a:off x="5037508" y="6999316"/>
            <a:ext cx="0" cy="933797"/>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20" name="直接连接符 19"/>
          <p:cNvCxnSpPr/>
          <p:nvPr/>
        </p:nvCxnSpPr>
        <p:spPr>
          <a:xfrm>
            <a:off x="14979530" y="6999316"/>
            <a:ext cx="0" cy="933797"/>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sp>
        <p:nvSpPr>
          <p:cNvPr id="21" name="文本框 20"/>
          <p:cNvSpPr txBox="1"/>
          <p:nvPr/>
        </p:nvSpPr>
        <p:spPr>
          <a:xfrm>
            <a:off x="5461461" y="6418938"/>
            <a:ext cx="917725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dirty="0">
                <a:solidFill>
                  <a:srgbClr val="FF0000"/>
                </a:solidFill>
              </a:rPr>
              <a:t>1</a:t>
            </a:r>
            <a:r>
              <a:rPr lang="zh-CN" altLang="en-US" dirty="0">
                <a:solidFill>
                  <a:srgbClr val="FF0000"/>
                </a:solidFill>
              </a:rPr>
              <a:t>、</a:t>
            </a:r>
            <a:r>
              <a:rPr kumimoji="0" lang="zh-CN" altLang="en-US"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点击对应的标签，展示相应标签下的数据列表</a:t>
            </a:r>
          </a:p>
        </p:txBody>
      </p:sp>
      <p:cxnSp>
        <p:nvCxnSpPr>
          <p:cNvPr id="22" name="直接连接符 21"/>
          <p:cNvCxnSpPr/>
          <p:nvPr/>
        </p:nvCxnSpPr>
        <p:spPr>
          <a:xfrm>
            <a:off x="20000422" y="7065816"/>
            <a:ext cx="1778925"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23" name="直接连接符 22"/>
          <p:cNvCxnSpPr/>
          <p:nvPr/>
        </p:nvCxnSpPr>
        <p:spPr>
          <a:xfrm>
            <a:off x="20000422" y="7766855"/>
            <a:ext cx="1778925"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24" name="直接连接符 23"/>
          <p:cNvCxnSpPr/>
          <p:nvPr/>
        </p:nvCxnSpPr>
        <p:spPr>
          <a:xfrm>
            <a:off x="21779347" y="7049695"/>
            <a:ext cx="0" cy="71716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25" name="直接连接符 24"/>
          <p:cNvCxnSpPr/>
          <p:nvPr/>
        </p:nvCxnSpPr>
        <p:spPr>
          <a:xfrm>
            <a:off x="20019820" y="7045788"/>
            <a:ext cx="0" cy="71716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sp>
        <p:nvSpPr>
          <p:cNvPr id="37" name="文本框 36"/>
          <p:cNvSpPr txBox="1"/>
          <p:nvPr/>
        </p:nvSpPr>
        <p:spPr>
          <a:xfrm>
            <a:off x="15883467" y="6400928"/>
            <a:ext cx="9177251"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2</a:t>
            </a:r>
            <a:r>
              <a:rPr kumimoji="0" lang="zh-CN" altLang="en-US"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、点击查看全部</a:t>
            </a:r>
            <a:r>
              <a:rPr kumimoji="0" lang="en-US" altLang="zh-CN"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a:t>
            </a:r>
            <a:r>
              <a:rPr kumimoji="0" lang="zh-CN" altLang="en-US"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跳转到预算事项清单页</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24662" y="467455"/>
            <a:ext cx="9478877" cy="830997"/>
          </a:xfrm>
          <a:prstGeom prst="rect">
            <a:avLst/>
          </a:prstGeom>
        </p:spPr>
        <p:txBody>
          <a:bodyPr wrap="square">
            <a:spAutoFit/>
          </a:bodyPr>
          <a:lstStyle/>
          <a:p>
            <a:pPr algn="l"/>
            <a:r>
              <a:rPr lang="zh-CN" altLang="en-US" sz="4800" b="1" dirty="0">
                <a:latin typeface="微软雅黑" panose="020B0503020204020204" pitchFamily="34" charset="-122"/>
                <a:ea typeface="微软雅黑" panose="020B0503020204020204" pitchFamily="34" charset="-122"/>
              </a:rPr>
              <a:t>三、系统原型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事项清单页</a:t>
            </a:r>
            <a:endParaRPr lang="en-US" altLang="zh-CN" sz="4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429789" y="142142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dirty="0"/>
              <a:t>展示全部的预算事项清单</a:t>
            </a:r>
          </a:p>
        </p:txBody>
      </p:sp>
      <p:pic>
        <p:nvPicPr>
          <p:cNvPr id="7" name="图片 6"/>
          <p:cNvPicPr>
            <a:picLocks noChangeAspect="1"/>
          </p:cNvPicPr>
          <p:nvPr/>
        </p:nvPicPr>
        <p:blipFill>
          <a:blip r:embed="rId2"/>
          <a:stretch>
            <a:fillRect/>
          </a:stretch>
        </p:blipFill>
        <p:spPr>
          <a:xfrm>
            <a:off x="2264500" y="2040942"/>
            <a:ext cx="19855000" cy="1161070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87676" y="404908"/>
            <a:ext cx="7620997" cy="830997"/>
          </a:xfrm>
          <a:prstGeom prst="rect">
            <a:avLst/>
          </a:prstGeom>
        </p:spPr>
        <p:txBody>
          <a:bodyPr wrap="none">
            <a:spAutoFit/>
          </a:bodyPr>
          <a:lstStyle/>
          <a:p>
            <a:pPr algn="l"/>
            <a:r>
              <a:rPr lang="zh-CN" altLang="en-US" sz="4800" b="1" dirty="0">
                <a:latin typeface="微软雅黑" panose="020B0503020204020204" pitchFamily="34" charset="-122"/>
                <a:ea typeface="微软雅黑" panose="020B0503020204020204" pitchFamily="34" charset="-122"/>
              </a:rPr>
              <a:t>三、系统原型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事项录入页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456670"/>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dirty="0"/>
              <a:t>预算事项的录入</a:t>
            </a:r>
            <a:r>
              <a:rPr lang="en-US" altLang="zh-CN" dirty="0"/>
              <a:t>-</a:t>
            </a:r>
            <a:r>
              <a:rPr lang="zh-CN" altLang="en-US" dirty="0"/>
              <a:t>通过</a:t>
            </a:r>
            <a:r>
              <a:rPr lang="en-US" altLang="zh-CN" dirty="0"/>
              <a:t>Excel</a:t>
            </a:r>
            <a:r>
              <a:rPr lang="zh-CN" altLang="en-US" dirty="0"/>
              <a:t>导入全部内容</a:t>
            </a:r>
          </a:p>
        </p:txBody>
      </p:sp>
      <p:pic>
        <p:nvPicPr>
          <p:cNvPr id="18" name="图片 17"/>
          <p:cNvPicPr>
            <a:picLocks noChangeAspect="1"/>
          </p:cNvPicPr>
          <p:nvPr/>
        </p:nvPicPr>
        <p:blipFill>
          <a:blip r:embed="rId2"/>
          <a:stretch>
            <a:fillRect/>
          </a:stretch>
        </p:blipFill>
        <p:spPr>
          <a:xfrm>
            <a:off x="1945178" y="2061556"/>
            <a:ext cx="20672641" cy="11388436"/>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2785" y="438081"/>
            <a:ext cx="7620997" cy="830997"/>
          </a:xfrm>
          <a:prstGeom prst="rect">
            <a:avLst/>
          </a:prstGeom>
        </p:spPr>
        <p:txBody>
          <a:bodyPr wrap="none">
            <a:spAutoFit/>
          </a:bodyPr>
          <a:lstStyle/>
          <a:p>
            <a:pPr algn="l"/>
            <a:r>
              <a:rPr lang="zh-CN" altLang="en-US" sz="4800" b="1" dirty="0">
                <a:latin typeface="微软雅黑" panose="020B0503020204020204" pitchFamily="34" charset="-122"/>
                <a:ea typeface="微软雅黑" panose="020B0503020204020204" pitchFamily="34" charset="-122"/>
              </a:rPr>
              <a:t>三、系统原型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预算调拨页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406795"/>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dirty="0"/>
              <a:t>对项目的预算进行调增或调减</a:t>
            </a:r>
          </a:p>
        </p:txBody>
      </p:sp>
      <p:pic>
        <p:nvPicPr>
          <p:cNvPr id="6" name="图片 5"/>
          <p:cNvPicPr>
            <a:picLocks noChangeAspect="1"/>
          </p:cNvPicPr>
          <p:nvPr/>
        </p:nvPicPr>
        <p:blipFill>
          <a:blip r:embed="rId2"/>
          <a:stretch>
            <a:fillRect/>
          </a:stretch>
        </p:blipFill>
        <p:spPr>
          <a:xfrm>
            <a:off x="2011908" y="1928553"/>
            <a:ext cx="20399205" cy="11787447"/>
          </a:xfrm>
          <a:prstGeom prst="rect">
            <a:avLst/>
          </a:prstGeom>
        </p:spPr>
      </p:pic>
      <p:cxnSp>
        <p:nvCxnSpPr>
          <p:cNvPr id="7" name="直接连接符 6"/>
          <p:cNvCxnSpPr/>
          <p:nvPr/>
        </p:nvCxnSpPr>
        <p:spPr>
          <a:xfrm>
            <a:off x="9428794" y="5283199"/>
            <a:ext cx="762000"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8" name="直接连接符 7"/>
          <p:cNvCxnSpPr/>
          <p:nvPr/>
        </p:nvCxnSpPr>
        <p:spPr>
          <a:xfrm>
            <a:off x="9445727" y="5283199"/>
            <a:ext cx="0" cy="457201"/>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9" name="直接连接符 8"/>
          <p:cNvCxnSpPr/>
          <p:nvPr/>
        </p:nvCxnSpPr>
        <p:spPr>
          <a:xfrm>
            <a:off x="9428794" y="5757333"/>
            <a:ext cx="762000"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0" name="直接连接符 9"/>
          <p:cNvCxnSpPr/>
          <p:nvPr/>
        </p:nvCxnSpPr>
        <p:spPr>
          <a:xfrm>
            <a:off x="10173860" y="5283199"/>
            <a:ext cx="0" cy="457201"/>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sp>
        <p:nvSpPr>
          <p:cNvPr id="11" name="文本框 10"/>
          <p:cNvSpPr txBox="1"/>
          <p:nvPr/>
        </p:nvSpPr>
        <p:spPr>
          <a:xfrm>
            <a:off x="7872928" y="3849605"/>
            <a:ext cx="1379003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1</a:t>
            </a:r>
            <a:r>
              <a:rPr kumimoji="0" lang="zh-CN" altLang="en-US"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、通过点击选择按钮，展示项目列表弹出框，并勾选需要进行预算调增的项目</a:t>
            </a:r>
          </a:p>
        </p:txBody>
      </p:sp>
      <p:sp>
        <p:nvSpPr>
          <p:cNvPr id="12" name="箭头: 上 11"/>
          <p:cNvSpPr/>
          <p:nvPr/>
        </p:nvSpPr>
        <p:spPr>
          <a:xfrm>
            <a:off x="9742516" y="4472253"/>
            <a:ext cx="282629" cy="694571"/>
          </a:xfrm>
          <a:prstGeom prst="upArrow">
            <a:avLst/>
          </a:prstGeom>
          <a:solidFill>
            <a:srgbClr val="FFFFFF"/>
          </a:solidFill>
          <a:ln w="25400" cap="flat">
            <a:solidFill>
              <a:srgbClr val="FF00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直接连接符 12"/>
          <p:cNvCxnSpPr/>
          <p:nvPr/>
        </p:nvCxnSpPr>
        <p:spPr>
          <a:xfrm>
            <a:off x="7856303" y="6317673"/>
            <a:ext cx="1753210"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4" name="直接连接符 13"/>
          <p:cNvCxnSpPr/>
          <p:nvPr/>
        </p:nvCxnSpPr>
        <p:spPr>
          <a:xfrm>
            <a:off x="7856303" y="6977149"/>
            <a:ext cx="1753210" cy="0"/>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5" name="直接连接符 14"/>
          <p:cNvCxnSpPr/>
          <p:nvPr/>
        </p:nvCxnSpPr>
        <p:spPr>
          <a:xfrm>
            <a:off x="7872928" y="6317673"/>
            <a:ext cx="0" cy="659476"/>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cxnSp>
        <p:nvCxnSpPr>
          <p:cNvPr id="16" name="直接连接符 15"/>
          <p:cNvCxnSpPr/>
          <p:nvPr/>
        </p:nvCxnSpPr>
        <p:spPr>
          <a:xfrm>
            <a:off x="9609513" y="6317673"/>
            <a:ext cx="0" cy="659476"/>
          </a:xfrm>
          <a:prstGeom prst="line">
            <a:avLst/>
          </a:prstGeom>
          <a:noFill/>
          <a:ln w="25400" cap="flat">
            <a:solidFill>
              <a:srgbClr val="FF0000"/>
            </a:solidFill>
            <a:prstDash val="solid"/>
            <a:round/>
          </a:ln>
        </p:spPr>
        <p:style>
          <a:lnRef idx="0">
            <a:scrgbClr r="0" g="0" b="0"/>
          </a:lnRef>
          <a:fillRef idx="0">
            <a:scrgbClr r="0" g="0" b="0"/>
          </a:fillRef>
          <a:effectRef idx="0">
            <a:scrgbClr r="0" g="0" b="0"/>
          </a:effectRef>
          <a:fontRef idx="none"/>
        </p:style>
      </p:cxnSp>
      <p:sp>
        <p:nvSpPr>
          <p:cNvPr id="17" name="文本框 16"/>
          <p:cNvSpPr txBox="1"/>
          <p:nvPr/>
        </p:nvSpPr>
        <p:spPr>
          <a:xfrm>
            <a:off x="7493313" y="7398327"/>
            <a:ext cx="13790039"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2</a:t>
            </a:r>
            <a:r>
              <a:rPr kumimoji="0" lang="zh-CN" altLang="en-US" sz="30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、浅黄色内容，为通过勾选项目自动带出的信息</a:t>
            </a:r>
          </a:p>
        </p:txBody>
      </p:sp>
      <p:sp>
        <p:nvSpPr>
          <p:cNvPr id="19" name="箭头: 下 18"/>
          <p:cNvSpPr/>
          <p:nvPr/>
        </p:nvSpPr>
        <p:spPr>
          <a:xfrm>
            <a:off x="8732908" y="7070635"/>
            <a:ext cx="294714" cy="281497"/>
          </a:xfrm>
          <a:prstGeom prst="downArrow">
            <a:avLst/>
          </a:prstGeom>
          <a:solidFill>
            <a:srgbClr val="FFFFFF"/>
          </a:solidFill>
          <a:ln w="25400" cap="flat">
            <a:solidFill>
              <a:srgbClr val="FF00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2844" y="550583"/>
            <a:ext cx="7620997" cy="830997"/>
          </a:xfrm>
          <a:prstGeom prst="rect">
            <a:avLst/>
          </a:prstGeom>
        </p:spPr>
        <p:txBody>
          <a:bodyPr wrap="none">
            <a:spAutoFit/>
          </a:bodyPr>
          <a:lstStyle/>
          <a:p>
            <a:pPr algn="l"/>
            <a:r>
              <a:rPr lang="zh-CN" altLang="en-US" sz="4800" b="1" dirty="0">
                <a:latin typeface="微软雅黑" panose="020B0503020204020204" pitchFamily="34" charset="-122"/>
                <a:ea typeface="微软雅黑" panose="020B0503020204020204" pitchFamily="34" charset="-122"/>
              </a:rPr>
              <a:t>三、系统原型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预算追加页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456670"/>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dirty="0"/>
              <a:t>对新增项目的预算进行追加</a:t>
            </a:r>
          </a:p>
        </p:txBody>
      </p:sp>
      <p:pic>
        <p:nvPicPr>
          <p:cNvPr id="6" name="图片 5"/>
          <p:cNvPicPr>
            <a:picLocks noChangeAspect="1"/>
          </p:cNvPicPr>
          <p:nvPr/>
        </p:nvPicPr>
        <p:blipFill>
          <a:blip r:embed="rId2"/>
          <a:stretch>
            <a:fillRect/>
          </a:stretch>
        </p:blipFill>
        <p:spPr>
          <a:xfrm>
            <a:off x="2173775" y="2070801"/>
            <a:ext cx="20235949" cy="11645199"/>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3C5CD-2812-4DA3-9E88-F669DE22A7F9}"/>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578A1E73-1DE8-4009-86CE-B35547484F33}"/>
              </a:ext>
            </a:extLst>
          </p:cNvPr>
          <p:cNvSpPr>
            <a:spLocks noGrp="1"/>
          </p:cNvSpPr>
          <p:nvPr>
            <p:ph type="body" sz="quarter" idx="1"/>
          </p:nvPr>
        </p:nvSpPr>
        <p:spPr/>
        <p:txBody>
          <a:bodyPr/>
          <a:lstStyle/>
          <a:p>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a:blip r:embed="rId3"/>
          <a:stretch>
            <a:fillRect/>
          </a:stretch>
        </p:blipFill>
        <p:spPr>
          <a:xfrm>
            <a:off x="2098188" y="2716558"/>
            <a:ext cx="20078809" cy="11037542"/>
          </a:xfrm>
          <a:prstGeom prst="rect">
            <a:avLst/>
          </a:prstGeom>
        </p:spPr>
      </p:pic>
      <p:sp>
        <p:nvSpPr>
          <p:cNvPr id="2" name="文本框 1"/>
          <p:cNvSpPr txBox="1"/>
          <p:nvPr/>
        </p:nvSpPr>
        <p:spPr>
          <a:xfrm>
            <a:off x="552989" y="340801"/>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auto" hangingPunct="0"/>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总经理首页</a:t>
            </a:r>
            <a:endParaRPr lang="en-US" altLang="zh-CN" sz="4800"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V="1">
            <a:off x="4855634" y="3671692"/>
            <a:ext cx="16960275" cy="84664"/>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19" name="直接连接符 18"/>
          <p:cNvCxnSpPr/>
          <p:nvPr/>
        </p:nvCxnSpPr>
        <p:spPr>
          <a:xfrm>
            <a:off x="4861902" y="5379500"/>
            <a:ext cx="16954007"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0" name="直接连接符 19"/>
          <p:cNvCxnSpPr/>
          <p:nvPr/>
        </p:nvCxnSpPr>
        <p:spPr>
          <a:xfrm flipV="1">
            <a:off x="21815909" y="3688624"/>
            <a:ext cx="0" cy="1690876"/>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1" name="直接连接符 20"/>
          <p:cNvCxnSpPr/>
          <p:nvPr/>
        </p:nvCxnSpPr>
        <p:spPr>
          <a:xfrm flipV="1">
            <a:off x="4855634" y="3773258"/>
            <a:ext cx="6268" cy="1606242"/>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22" name="文本框 21"/>
          <p:cNvSpPr txBox="1"/>
          <p:nvPr/>
        </p:nvSpPr>
        <p:spPr>
          <a:xfrm>
            <a:off x="9444922" y="2678457"/>
            <a:ext cx="7381700"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3200" dirty="0">
                <a:solidFill>
                  <a:srgbClr val="FF0000"/>
                </a:solidFill>
                <a:latin typeface="微软雅黑" panose="020B0503020204020204" pitchFamily="34" charset="-122"/>
                <a:ea typeface="微软雅黑" panose="020B0503020204020204" pitchFamily="34" charset="-122"/>
              </a:rPr>
              <a:t>1</a:t>
            </a:r>
            <a:r>
              <a:rPr lang="zh-CN" altLang="en-US" sz="3200" dirty="0">
                <a:solidFill>
                  <a:srgbClr val="FF0000"/>
                </a:solidFill>
                <a:latin typeface="微软雅黑" panose="020B0503020204020204" pitchFamily="34" charset="-122"/>
                <a:ea typeface="微软雅黑" panose="020B0503020204020204" pitchFamily="34" charset="-122"/>
              </a:rPr>
              <a:t>、点击卡片进入相应状态的项目清单页</a:t>
            </a: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36" name="直接连接符 35"/>
          <p:cNvCxnSpPr/>
          <p:nvPr/>
        </p:nvCxnSpPr>
        <p:spPr>
          <a:xfrm>
            <a:off x="19298661" y="5714461"/>
            <a:ext cx="2009244"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37" name="直接连接符 36"/>
          <p:cNvCxnSpPr/>
          <p:nvPr/>
        </p:nvCxnSpPr>
        <p:spPr>
          <a:xfrm flipH="1">
            <a:off x="19282250" y="5714461"/>
            <a:ext cx="16411" cy="720624"/>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38" name="直接连接符 37"/>
          <p:cNvCxnSpPr/>
          <p:nvPr/>
        </p:nvCxnSpPr>
        <p:spPr>
          <a:xfrm>
            <a:off x="19282250" y="6435083"/>
            <a:ext cx="2025655" cy="2"/>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39" name="直接连接符 38"/>
          <p:cNvCxnSpPr/>
          <p:nvPr/>
        </p:nvCxnSpPr>
        <p:spPr>
          <a:xfrm>
            <a:off x="21307905" y="5714461"/>
            <a:ext cx="0" cy="737557"/>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41" name="文本框 40"/>
          <p:cNvSpPr txBox="1"/>
          <p:nvPr/>
        </p:nvSpPr>
        <p:spPr>
          <a:xfrm>
            <a:off x="20784484" y="6435085"/>
            <a:ext cx="359951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200" dirty="0">
                <a:solidFill>
                  <a:srgbClr val="FF0000"/>
                </a:solidFill>
                <a:latin typeface="微软雅黑" panose="020B0503020204020204" pitchFamily="34" charset="-122"/>
                <a:ea typeface="微软雅黑" panose="020B0503020204020204" pitchFamily="34" charset="-122"/>
              </a:rPr>
              <a:t>4</a:t>
            </a:r>
            <a:r>
              <a:rPr lang="zh-CN" altLang="en-US" sz="3200" dirty="0">
                <a:solidFill>
                  <a:srgbClr val="FF0000"/>
                </a:solidFill>
                <a:latin typeface="微软雅黑" panose="020B0503020204020204" pitchFamily="34" charset="-122"/>
                <a:ea typeface="微软雅黑" panose="020B0503020204020204" pitchFamily="34" charset="-122"/>
              </a:rPr>
              <a:t>、进入项目清单页</a:t>
            </a:r>
            <a:endPar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7" name="文本框 16"/>
          <p:cNvSpPr txBox="1"/>
          <p:nvPr/>
        </p:nvSpPr>
        <p:spPr>
          <a:xfrm>
            <a:off x="1480591" y="1542368"/>
            <a:ext cx="1772273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t>系统</a:t>
            </a:r>
            <a:r>
              <a:rPr lang="zh-CN" altLang="zh-CN" sz="2800" dirty="0">
                <a:solidFill>
                  <a:schemeClr val="tx1"/>
                </a:solidFill>
                <a:latin typeface="微软雅黑" panose="020B0503020204020204" pitchFamily="34" charset="-122"/>
                <a:ea typeface="微软雅黑" panose="020B0503020204020204" pitchFamily="34" charset="-122"/>
              </a:rPr>
              <a:t>以提高项目管理效率、完善日常项目管理工作为目标进行搭建</a:t>
            </a:r>
            <a:r>
              <a:rPr lang="zh-CN" altLang="en-US" sz="2800" dirty="0">
                <a:solidFill>
                  <a:schemeClr val="tx1"/>
                </a:solidFill>
                <a:latin typeface="微软雅黑" panose="020B0503020204020204" pitchFamily="34" charset="-122"/>
                <a:ea typeface="微软雅黑" panose="020B0503020204020204" pitchFamily="34" charset="-122"/>
              </a:rPr>
              <a:t>，有助于了解整体项目进度、发现项目风险、</a:t>
            </a:r>
            <a:r>
              <a:rPr lang="zh-CN" altLang="zh-CN" sz="2800" dirty="0">
                <a:solidFill>
                  <a:schemeClr val="tx1"/>
                </a:solidFill>
                <a:latin typeface="微软雅黑" panose="020B0503020204020204" pitchFamily="34" charset="-122"/>
                <a:ea typeface="微软雅黑" panose="020B0503020204020204" pitchFamily="34" charset="-122"/>
              </a:rPr>
              <a:t>监控部门预算</a:t>
            </a:r>
            <a:r>
              <a:rPr lang="zh-CN" altLang="en-US" sz="2800" dirty="0">
                <a:solidFill>
                  <a:schemeClr val="tx1"/>
                </a:solidFill>
                <a:latin typeface="微软雅黑" panose="020B0503020204020204" pitchFamily="34" charset="-122"/>
                <a:ea typeface="微软雅黑" panose="020B0503020204020204" pitchFamily="34" charset="-122"/>
              </a:rPr>
              <a:t>。</a:t>
            </a:r>
            <a:endParaRPr kumimoji="0" lang="zh-CN" altLang="en-US" sz="28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28" name="直接连接符 27"/>
          <p:cNvCxnSpPr/>
          <p:nvPr/>
        </p:nvCxnSpPr>
        <p:spPr>
          <a:xfrm>
            <a:off x="14919821" y="6601047"/>
            <a:ext cx="213783"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9" name="直接连接符 28"/>
          <p:cNvCxnSpPr/>
          <p:nvPr/>
        </p:nvCxnSpPr>
        <p:spPr>
          <a:xfrm>
            <a:off x="14919821" y="6602823"/>
            <a:ext cx="0" cy="476939"/>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30" name="直接连接符 29"/>
          <p:cNvCxnSpPr/>
          <p:nvPr/>
        </p:nvCxnSpPr>
        <p:spPr>
          <a:xfrm>
            <a:off x="14919821" y="7079762"/>
            <a:ext cx="213783"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31" name="直接连接符 30"/>
          <p:cNvCxnSpPr/>
          <p:nvPr/>
        </p:nvCxnSpPr>
        <p:spPr>
          <a:xfrm>
            <a:off x="15133604" y="6621873"/>
            <a:ext cx="0" cy="468903"/>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43" name="文本框 42"/>
          <p:cNvSpPr txBox="1"/>
          <p:nvPr/>
        </p:nvSpPr>
        <p:spPr>
          <a:xfrm>
            <a:off x="13497175" y="5577194"/>
            <a:ext cx="350020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200" dirty="0">
                <a:solidFill>
                  <a:srgbClr val="FF0000"/>
                </a:solidFill>
                <a:latin typeface="微软雅黑" panose="020B0503020204020204" pitchFamily="34" charset="-122"/>
                <a:ea typeface="微软雅黑" panose="020B0503020204020204" pitchFamily="34" charset="-122"/>
              </a:rPr>
              <a:t>3</a:t>
            </a:r>
            <a:r>
              <a:rPr lang="zh-CN" altLang="en-US" sz="3200" dirty="0">
                <a:solidFill>
                  <a:srgbClr val="FF0000"/>
                </a:solidFill>
                <a:latin typeface="微软雅黑" panose="020B0503020204020204" pitchFamily="34" charset="-122"/>
                <a:ea typeface="微软雅黑" panose="020B0503020204020204" pitchFamily="34" charset="-122"/>
              </a:rPr>
              <a:t>、点击进行排序</a:t>
            </a:r>
            <a:endPar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6" name="箭头: 上 15"/>
          <p:cNvSpPr/>
          <p:nvPr/>
        </p:nvSpPr>
        <p:spPr>
          <a:xfrm>
            <a:off x="12700000" y="3346139"/>
            <a:ext cx="1219200" cy="219122"/>
          </a:xfrm>
          <a:prstGeom prst="upArrow">
            <a:avLst/>
          </a:prstGeom>
          <a:solidFill>
            <a:srgbClr val="FFFFFF"/>
          </a:solidFill>
          <a:ln w="25400" cap="flat">
            <a:solidFill>
              <a:srgbClr val="FF00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65" name="文本框 64"/>
          <p:cNvSpPr txBox="1"/>
          <p:nvPr/>
        </p:nvSpPr>
        <p:spPr>
          <a:xfrm>
            <a:off x="6632661" y="5631703"/>
            <a:ext cx="612023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、点击项目所在行跳转至概要页</a:t>
            </a:r>
            <a:endPar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1" name="箭头: 上 80"/>
          <p:cNvSpPr/>
          <p:nvPr/>
        </p:nvSpPr>
        <p:spPr>
          <a:xfrm>
            <a:off x="14786471" y="6244465"/>
            <a:ext cx="491629" cy="258949"/>
          </a:xfrm>
          <a:prstGeom prst="upArrow">
            <a:avLst/>
          </a:prstGeom>
          <a:solidFill>
            <a:srgbClr val="FFFFFF"/>
          </a:solidFill>
          <a:ln w="25400" cap="flat">
            <a:solidFill>
              <a:srgbClr val="FF00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88" name="箭头: 上 87"/>
          <p:cNvSpPr/>
          <p:nvPr/>
        </p:nvSpPr>
        <p:spPr>
          <a:xfrm>
            <a:off x="7277101" y="6358765"/>
            <a:ext cx="391000" cy="613535"/>
          </a:xfrm>
          <a:prstGeom prst="upArrow">
            <a:avLst/>
          </a:prstGeom>
          <a:solidFill>
            <a:srgbClr val="FFFFFF"/>
          </a:solidFill>
          <a:ln w="25400" cap="flat">
            <a:solidFill>
              <a:srgbClr val="FF0000"/>
            </a:solidFill>
            <a:prstDash val="solid"/>
            <a:round/>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90" name="直接连接符 89"/>
          <p:cNvCxnSpPr/>
          <p:nvPr/>
        </p:nvCxnSpPr>
        <p:spPr>
          <a:xfrm>
            <a:off x="4861902" y="7814006"/>
            <a:ext cx="16598403" cy="1905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93" name="直接连接符 92"/>
          <p:cNvCxnSpPr/>
          <p:nvPr/>
        </p:nvCxnSpPr>
        <p:spPr>
          <a:xfrm>
            <a:off x="4857750" y="7128206"/>
            <a:ext cx="16583505"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94" name="直接连接符 93"/>
          <p:cNvCxnSpPr/>
          <p:nvPr/>
        </p:nvCxnSpPr>
        <p:spPr>
          <a:xfrm flipV="1">
            <a:off x="4857750" y="7128206"/>
            <a:ext cx="0" cy="70485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97" name="直接连接符 96"/>
          <p:cNvCxnSpPr/>
          <p:nvPr/>
        </p:nvCxnSpPr>
        <p:spPr>
          <a:xfrm flipV="1">
            <a:off x="21450300" y="7109156"/>
            <a:ext cx="0" cy="70485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53393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2209800" y="2334492"/>
            <a:ext cx="20327808" cy="11361392"/>
          </a:xfrm>
          <a:prstGeom prst="rect">
            <a:avLst/>
          </a:prstGeom>
        </p:spPr>
      </p:pic>
      <p:sp>
        <p:nvSpPr>
          <p:cNvPr id="2" name="文本框 1"/>
          <p:cNvSpPr txBox="1"/>
          <p:nvPr/>
        </p:nvSpPr>
        <p:spPr>
          <a:xfrm>
            <a:off x="552989" y="45411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项目清单页</a:t>
            </a:r>
            <a:endParaRPr lang="en-US" altLang="zh-CN" sz="4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429789" y="171343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需要查看全部项目清单时，可进入本页面</a:t>
            </a:r>
          </a:p>
        </p:txBody>
      </p:sp>
      <p:cxnSp>
        <p:nvCxnSpPr>
          <p:cNvPr id="18" name="直接连接符 17"/>
          <p:cNvCxnSpPr/>
          <p:nvPr/>
        </p:nvCxnSpPr>
        <p:spPr>
          <a:xfrm>
            <a:off x="20799209" y="10245012"/>
            <a:ext cx="1558983"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19" name="直接连接符 18"/>
          <p:cNvCxnSpPr/>
          <p:nvPr/>
        </p:nvCxnSpPr>
        <p:spPr>
          <a:xfrm>
            <a:off x="22358192" y="10245012"/>
            <a:ext cx="0" cy="565266"/>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0" name="直接连接符 19"/>
          <p:cNvCxnSpPr/>
          <p:nvPr/>
        </p:nvCxnSpPr>
        <p:spPr>
          <a:xfrm>
            <a:off x="20799209" y="10245012"/>
            <a:ext cx="0" cy="565266"/>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1" name="直接连接符 20"/>
          <p:cNvCxnSpPr/>
          <p:nvPr/>
        </p:nvCxnSpPr>
        <p:spPr>
          <a:xfrm>
            <a:off x="20799209" y="10810278"/>
            <a:ext cx="1558983"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22" name="箭头: 下 21"/>
          <p:cNvSpPr/>
          <p:nvPr/>
        </p:nvSpPr>
        <p:spPr>
          <a:xfrm>
            <a:off x="21881942" y="11020001"/>
            <a:ext cx="476250" cy="863484"/>
          </a:xfrm>
          <a:prstGeom prst="downArrow">
            <a:avLst/>
          </a:prstGeom>
          <a:solidFill>
            <a:srgbClr val="FFFFFF"/>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3" name="文本框 22"/>
          <p:cNvSpPr txBox="1"/>
          <p:nvPr/>
        </p:nvSpPr>
        <p:spPr>
          <a:xfrm>
            <a:off x="17124548" y="12070270"/>
            <a:ext cx="734932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3200" dirty="0">
                <a:solidFill>
                  <a:srgbClr val="FF0000"/>
                </a:solidFill>
                <a:latin typeface="微软雅黑" panose="020B0503020204020204" pitchFamily="34" charset="-122"/>
                <a:ea typeface="微软雅黑" panose="020B0503020204020204" pitchFamily="34" charset="-122"/>
              </a:rPr>
              <a:t>2</a:t>
            </a:r>
            <a:r>
              <a:rPr lang="zh-CN" altLang="en-US" sz="3200" dirty="0">
                <a:solidFill>
                  <a:srgbClr val="FF0000"/>
                </a:solidFill>
                <a:latin typeface="微软雅黑" panose="020B0503020204020204" pitchFamily="34" charset="-122"/>
                <a:ea typeface="微软雅黑" panose="020B0503020204020204" pitchFamily="34" charset="-122"/>
              </a:rPr>
              <a:t>、点击关注，将项目标记为关注项目</a:t>
            </a:r>
          </a:p>
        </p:txBody>
      </p:sp>
      <p:cxnSp>
        <p:nvCxnSpPr>
          <p:cNvPr id="24" name="直接连接符 23"/>
          <p:cNvCxnSpPr/>
          <p:nvPr/>
        </p:nvCxnSpPr>
        <p:spPr>
          <a:xfrm>
            <a:off x="4911442" y="5675513"/>
            <a:ext cx="17446750"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5" name="直接连接符 24"/>
          <p:cNvCxnSpPr/>
          <p:nvPr/>
        </p:nvCxnSpPr>
        <p:spPr>
          <a:xfrm>
            <a:off x="22385209" y="5675513"/>
            <a:ext cx="0" cy="64770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6" name="直接连接符 25"/>
          <p:cNvCxnSpPr/>
          <p:nvPr/>
        </p:nvCxnSpPr>
        <p:spPr>
          <a:xfrm>
            <a:off x="4911442" y="5675513"/>
            <a:ext cx="0" cy="64770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cxnSp>
        <p:nvCxnSpPr>
          <p:cNvPr id="27" name="直接连接符 26"/>
          <p:cNvCxnSpPr/>
          <p:nvPr/>
        </p:nvCxnSpPr>
        <p:spPr>
          <a:xfrm>
            <a:off x="4911442" y="6323213"/>
            <a:ext cx="17473767" cy="0"/>
          </a:xfrm>
          <a:prstGeom prst="lin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cxnSp>
      <p:sp>
        <p:nvSpPr>
          <p:cNvPr id="28" name="箭头: 上 27"/>
          <p:cNvSpPr/>
          <p:nvPr/>
        </p:nvSpPr>
        <p:spPr>
          <a:xfrm>
            <a:off x="7494967" y="4951260"/>
            <a:ext cx="361950" cy="647700"/>
          </a:xfrm>
          <a:prstGeom prst="upArrow">
            <a:avLst/>
          </a:prstGeom>
          <a:solidFill>
            <a:srgbClr val="FFFFFF"/>
          </a:solid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9" name="文本框 28"/>
          <p:cNvSpPr txBox="1"/>
          <p:nvPr/>
        </p:nvSpPr>
        <p:spPr>
          <a:xfrm>
            <a:off x="6753628" y="4356218"/>
            <a:ext cx="734932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3200" dirty="0">
                <a:solidFill>
                  <a:srgbClr val="FF0000"/>
                </a:solidFill>
                <a:latin typeface="微软雅黑" panose="020B0503020204020204" pitchFamily="34" charset="-122"/>
                <a:ea typeface="微软雅黑" panose="020B0503020204020204" pitchFamily="34" charset="-122"/>
              </a:rPr>
              <a:t>1</a:t>
            </a:r>
            <a:r>
              <a:rPr lang="zh-CN" altLang="en-US" sz="3200" dirty="0">
                <a:solidFill>
                  <a:srgbClr val="FF0000"/>
                </a:solidFill>
                <a:latin typeface="微软雅黑" panose="020B0503020204020204" pitchFamily="34" charset="-122"/>
                <a:ea typeface="微软雅黑" panose="020B0503020204020204" pitchFamily="34" charset="-122"/>
              </a:rPr>
              <a:t>、点击项目所在行，跳转至项目概要页</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989" y="45411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项目概要页</a:t>
            </a:r>
            <a:endParaRPr lang="en-US" altLang="zh-CN" sz="4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429789" y="171343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需要了解某一项目的详细信息时，可进入本页面，查看到项目概要信息</a:t>
            </a:r>
          </a:p>
        </p:txBody>
      </p:sp>
      <p:pic>
        <p:nvPicPr>
          <p:cNvPr id="3" name="图片 2"/>
          <p:cNvPicPr>
            <a:picLocks noChangeAspect="1"/>
          </p:cNvPicPr>
          <p:nvPr/>
        </p:nvPicPr>
        <p:blipFill>
          <a:blip r:embed="rId3"/>
          <a:stretch>
            <a:fillRect/>
          </a:stretch>
        </p:blipFill>
        <p:spPr>
          <a:xfrm>
            <a:off x="2318895" y="2188819"/>
            <a:ext cx="20108843" cy="1152718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2989" y="45411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项目目标页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71343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需要了解某一项目的目标信息时，可进入本页面，查看到项目现存问题及目标信息</a:t>
            </a:r>
          </a:p>
        </p:txBody>
      </p:sp>
      <p:pic>
        <p:nvPicPr>
          <p:cNvPr id="6" name="图片 5"/>
          <p:cNvPicPr>
            <a:picLocks noChangeAspect="1"/>
          </p:cNvPicPr>
          <p:nvPr/>
        </p:nvPicPr>
        <p:blipFill>
          <a:blip r:embed="rId2"/>
          <a:stretch>
            <a:fillRect/>
          </a:stretch>
        </p:blipFill>
        <p:spPr>
          <a:xfrm>
            <a:off x="2308279" y="2277691"/>
            <a:ext cx="20041722" cy="11438309"/>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2989" y="45411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项目范围页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71343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需要了解某一项目的范围信息时，可进入本页面，查看到项目功能清单及范围信息</a:t>
            </a:r>
          </a:p>
        </p:txBody>
      </p:sp>
      <p:pic>
        <p:nvPicPr>
          <p:cNvPr id="3" name="图片 2"/>
          <p:cNvPicPr>
            <a:picLocks noChangeAspect="1"/>
          </p:cNvPicPr>
          <p:nvPr/>
        </p:nvPicPr>
        <p:blipFill>
          <a:blip r:embed="rId2"/>
          <a:stretch>
            <a:fillRect/>
          </a:stretch>
        </p:blipFill>
        <p:spPr>
          <a:xfrm>
            <a:off x="2252090" y="2291519"/>
            <a:ext cx="20088875" cy="11424481"/>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989" y="45411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项目组织页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89" y="1713434"/>
            <a:ext cx="181217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需要详细了解某一项目的组织架构时，可进入本页面，查看到项目组织架构信息</a:t>
            </a:r>
          </a:p>
        </p:txBody>
      </p:sp>
      <p:pic>
        <p:nvPicPr>
          <p:cNvPr id="3" name="图片 2"/>
          <p:cNvPicPr>
            <a:picLocks noChangeAspect="1"/>
          </p:cNvPicPr>
          <p:nvPr/>
        </p:nvPicPr>
        <p:blipFill>
          <a:blip r:embed="rId3"/>
          <a:stretch>
            <a:fillRect/>
          </a:stretch>
        </p:blipFill>
        <p:spPr>
          <a:xfrm>
            <a:off x="2268742" y="2244441"/>
            <a:ext cx="20006541" cy="1143830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989" y="352967"/>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项目进度页</a:t>
            </a:r>
            <a:endParaRPr lang="en-US" altLang="zh-CN" sz="48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29790" y="1515941"/>
            <a:ext cx="1812174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需要查看某一项目的计划、当前进度以及现有的成果时，可进入本页，查看到项目详细计划及当前状态，已完成、待完成的成果</a:t>
            </a:r>
          </a:p>
        </p:txBody>
      </p:sp>
      <p:pic>
        <p:nvPicPr>
          <p:cNvPr id="3" name="图片 2"/>
          <p:cNvPicPr>
            <a:picLocks noChangeAspect="1"/>
          </p:cNvPicPr>
          <p:nvPr/>
        </p:nvPicPr>
        <p:blipFill>
          <a:blip r:embed="rId3"/>
          <a:stretch>
            <a:fillRect/>
          </a:stretch>
        </p:blipFill>
        <p:spPr>
          <a:xfrm>
            <a:off x="2263589" y="2533373"/>
            <a:ext cx="20263902" cy="11182627"/>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7763" y="456342"/>
            <a:ext cx="187837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800" b="1" dirty="0">
                <a:latin typeface="微软雅黑" panose="020B0503020204020204" pitchFamily="34" charset="-122"/>
                <a:ea typeface="微软雅黑" panose="020B0503020204020204" pitchFamily="34" charset="-122"/>
              </a:rPr>
              <a:t>二、系统原型</a:t>
            </a:r>
            <a:r>
              <a:rPr lang="en-US" altLang="zh-CN" sz="4800" b="1" dirty="0">
                <a:latin typeface="微软雅黑" panose="020B0503020204020204" pitchFamily="34" charset="-122"/>
                <a:ea typeface="微软雅黑" panose="020B0503020204020204" pitchFamily="34" charset="-122"/>
              </a:rPr>
              <a:t>—</a:t>
            </a:r>
            <a:r>
              <a:rPr lang="zh-CN" altLang="en-US" sz="4800" b="1" dirty="0">
                <a:latin typeface="微软雅黑" panose="020B0503020204020204" pitchFamily="34" charset="-122"/>
                <a:ea typeface="微软雅黑" panose="020B0503020204020204" pitchFamily="34" charset="-122"/>
              </a:rPr>
              <a:t>项目费用页</a:t>
            </a:r>
            <a:endParaRPr lang="en-US" altLang="zh-CN" sz="4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429789" y="1499227"/>
            <a:ext cx="1812174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dirty="0"/>
              <a:t>当</a:t>
            </a:r>
            <a:r>
              <a:rPr kumimoji="0" lang="zh-CN" alt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rPr>
              <a:t>需要了解某一项目的具体费用使用情况时，可进入本页，查看到项目的预算、合同及付款情况，合同的明细内容</a:t>
            </a:r>
          </a:p>
        </p:txBody>
      </p:sp>
      <p:pic>
        <p:nvPicPr>
          <p:cNvPr id="7" name="图片 6"/>
          <p:cNvPicPr>
            <a:picLocks noChangeAspect="1"/>
          </p:cNvPicPr>
          <p:nvPr/>
        </p:nvPicPr>
        <p:blipFill>
          <a:blip r:embed="rId3"/>
          <a:stretch>
            <a:fillRect/>
          </a:stretch>
        </p:blipFill>
        <p:spPr>
          <a:xfrm>
            <a:off x="2344189" y="2443940"/>
            <a:ext cx="20152650" cy="11272059"/>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rtlCol="0">
        <a:spAutoFit/>
      </a:bodyPr>
      <a:lstStyle>
        <a:defPPr algn="l">
          <a:lnSpc>
            <a:spcPct val="150000"/>
          </a:lnSpc>
          <a:defRPr lang="zh-CN" altLang="en-US" sz="2400" b="1" dirty="0">
            <a:latin typeface="微软雅黑" panose="020B0503020204020204" pitchFamily="34" charset="-122"/>
            <a:ea typeface="微软雅黑" panose="020B0503020204020204" pitchFamily="34" charset="-122"/>
            <a:cs typeface="Helvetic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7275</TotalTime>
  <Words>528</Words>
  <Application>Microsoft Office PowerPoint</Application>
  <PresentationFormat>Custom</PresentationFormat>
  <Paragraphs>40</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 Neue</vt:lpstr>
      <vt:lpstr>Helvetica Neue Light</vt:lpstr>
      <vt:lpstr>Helvetica Neue Medium</vt:lpstr>
      <vt:lpstr>微软雅黑</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CQ75.高玺波</dc:creator>
  <cp:lastModifiedBy>CHENEY</cp:lastModifiedBy>
  <cp:revision>1012</cp:revision>
  <dcterms:created xsi:type="dcterms:W3CDTF">2019-07-01T15:40:00Z</dcterms:created>
  <dcterms:modified xsi:type="dcterms:W3CDTF">2019-10-09T09:11:41Z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